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3" r:id="rId3"/>
    <p:sldMasterId id="2147483655" r:id="rId4"/>
    <p:sldMasterId id="2147483658" r:id="rId5"/>
  </p:sldMasterIdLst>
  <p:notesMasterIdLst>
    <p:notesMasterId r:id="rId20"/>
  </p:notesMasterIdLst>
  <p:handoutMasterIdLst>
    <p:handoutMasterId r:id="rId21"/>
  </p:handoutMasterIdLst>
  <p:sldIdLst>
    <p:sldId id="840" r:id="rId6"/>
    <p:sldId id="768" r:id="rId7"/>
    <p:sldId id="769" r:id="rId8"/>
    <p:sldId id="770" r:id="rId9"/>
    <p:sldId id="836" r:id="rId10"/>
    <p:sldId id="839" r:id="rId11"/>
    <p:sldId id="852" r:id="rId12"/>
    <p:sldId id="772" r:id="rId13"/>
    <p:sldId id="853" r:id="rId14"/>
    <p:sldId id="854" r:id="rId15"/>
    <p:sldId id="851" r:id="rId16"/>
    <p:sldId id="855" r:id="rId17"/>
    <p:sldId id="856" r:id="rId18"/>
    <p:sldId id="261" r:id="rId19"/>
  </p:sldIdLst>
  <p:sldSz cx="12192000" cy="6858000"/>
  <p:notesSz cx="7104063" cy="10234613"/>
  <p:custDataLst>
    <p:tags r:id="rId2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4" userDrawn="1">
          <p15:clr>
            <a:srgbClr val="A4A3A4"/>
          </p15:clr>
        </p15:guide>
        <p15:guide id="2" pos="2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5918" autoAdjust="0"/>
  </p:normalViewPr>
  <p:slideViewPr>
    <p:cSldViewPr snapToGrid="0" showGuides="1">
      <p:cViewPr varScale="1">
        <p:scale>
          <a:sx n="154" d="100"/>
          <a:sy n="154" d="100"/>
        </p:scale>
        <p:origin x="968" y="100"/>
      </p:cViewPr>
      <p:guideLst>
        <p:guide orient="horz" pos="2044"/>
        <p:guide pos="2892"/>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45"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eaLnBrk="1" fontAlgn="auto" hangingPunct="1">
              <a:defRPr sz="1245"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eaLnBrk="1" fontAlgn="auto" hangingPunct="1">
              <a:defRPr sz="1245"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eaLnBrk="1" fontAlgn="auto" hangingPunct="1">
              <a:defRPr sz="1245"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33F61DB-7033-43CB-B035-81F113899FE2}" type="slidenum">
              <a:rPr kumimoji="0" lang="zh-CN" altLang="en-US" sz="1245" b="0" i="0" u="none" strike="noStrike" kern="1200" cap="none" spc="0" normalizeH="0" baseline="0" noProof="1">
                <a:ln>
                  <a:noFill/>
                </a:ln>
                <a:solidFill>
                  <a:schemeClr val="tx1"/>
                </a:solidFill>
                <a:effectLst/>
                <a:uLnTx/>
                <a:uFillTx/>
                <a:latin typeface="+mn-lt"/>
                <a:ea typeface="+mn-ea"/>
                <a:cs typeface="+mn-cs"/>
              </a:rPr>
              <a:t>‹#›</a:t>
            </a:fld>
            <a:endParaRPr kumimoji="0" lang="zh-CN" altLang="en-US" sz="1245" b="0" i="0" u="none" strike="noStrike" kern="1200" cap="none" spc="0" normalizeH="0" baseline="0" noProof="1">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9042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375BC73F-0B68-47BE-B21E-E5DEA2381963}" type="datetimeFigureOut">
              <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2026/5/21</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44"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11269" name="备注占位符 4"/>
          <p:cNvSpPr>
            <a:spLocks noGrp="1" noChangeArrowheads="1"/>
          </p:cNvSpPr>
          <p:nvPr>
            <p:ph type="body" sz="quarter" idx="4294967295"/>
          </p:nvPr>
        </p:nvSpPr>
        <p:spPr bwMode="auto">
          <a:xfrm>
            <a:off x="709613" y="4926013"/>
            <a:ext cx="56832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2D8BF97C-7098-4258-B7CE-6CC6D2C7C410}" type="slidenum">
              <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4268251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4448175" y="6361113"/>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技术支持：南京易联阳光信息技术股份有限公司</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68851E59-F6CD-43FE-9BE6-A309EE160B7E}" type="datetimeFigureOut">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2026/5/21</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765D3FBE-D9D2-4A52-AF30-52CED849A41D}" type="slidenum">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8382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E63BF458-B7A7-495B-97DE-73858BD303FF}" type="datetimeFigureOut">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2026/5/21</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2"/>
          <p:cNvSpPr>
            <a:spLocks noGrp="1"/>
          </p:cNvSpPr>
          <p:nvPr>
            <p:ph type="ftr" sz="quarter" idx="3"/>
          </p:nvPr>
        </p:nvSpPr>
        <p:spPr>
          <a:xfrm>
            <a:off x="4038600" y="6356350"/>
            <a:ext cx="41148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3"/>
          <p:cNvSpPr>
            <a:spLocks noGrp="1"/>
          </p:cNvSpPr>
          <p:nvPr>
            <p:ph type="sldNum" sz="quarter" idx="4"/>
          </p:nvPr>
        </p:nvSpPr>
        <p:spPr>
          <a:xfrm>
            <a:off x="86106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2B6BCC65-C4EC-449E-BB2F-FA31B7A77381}" type="slidenum">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E98CCC4B-C660-48CC-A487-5F5A07598D4D}" type="datetimeFigureOut">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2026/5/21</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页脚占位符 2"/>
          <p:cNvSpPr>
            <a:spLocks noGrp="1"/>
          </p:cNvSpPr>
          <p:nvPr>
            <p:ph type="ftr" sz="quarter" idx="3"/>
          </p:nvPr>
        </p:nvSpPr>
        <p:spPr>
          <a:xfrm>
            <a:off x="4038600" y="6356350"/>
            <a:ext cx="41148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灯片编号占位符 3"/>
          <p:cNvSpPr>
            <a:spLocks noGrp="1"/>
          </p:cNvSpPr>
          <p:nvPr>
            <p:ph type="sldNum" sz="quarter" idx="4"/>
          </p:nvPr>
        </p:nvSpPr>
        <p:spPr>
          <a:xfrm>
            <a:off x="86106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B9A1C4A9-1811-4447-B35B-C975BA6E97FA}" type="slidenum">
              <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5"/>
          <p:cNvPicPr>
            <a:picLocks noChangeAspect="1"/>
          </p:cNvPicPr>
          <p:nvPr userDrawn="1"/>
        </p:nvPicPr>
        <p:blipFill>
          <a:blip r:embed="rId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p:cNvPicPr>
          <p:nvPr userDrawn="1"/>
        </p:nvPicPr>
        <p:blipFill>
          <a:blip r:embed="rId4"/>
          <a:stretch>
            <a:fillRect/>
          </a:stretch>
        </p:blipFill>
        <p:spPr>
          <a:xfrm>
            <a:off x="0" y="0"/>
            <a:ext cx="12192000" cy="1133475"/>
          </a:xfrm>
          <a:prstGeom prst="rect">
            <a:avLst/>
          </a:prstGeom>
          <a:noFill/>
          <a:ln w="9525">
            <a:noFill/>
          </a:ln>
        </p:spPr>
      </p:pic>
      <p:sp>
        <p:nvSpPr>
          <p:cNvPr id="2051" name="文本框 6"/>
          <p:cNvSpPr txBox="1">
            <a:spLocks noChangeArrowheads="1"/>
          </p:cNvSpPr>
          <p:nvPr/>
        </p:nvSpPr>
        <p:spPr bwMode="auto">
          <a:xfrm>
            <a:off x="4146550" y="6154738"/>
            <a:ext cx="4616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版权所有：北京市医药集中采购服务中心</a:t>
            </a:r>
            <a:r>
              <a:rPr kumimoji="0"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  ©2018 All rights reserved</a:t>
            </a:r>
            <a:endPar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052" name="文本框 7"/>
          <p:cNvSpPr txBox="1">
            <a:spLocks noChangeArrowheads="1"/>
          </p:cNvSpPr>
          <p:nvPr/>
        </p:nvSpPr>
        <p:spPr bwMode="auto">
          <a:xfrm>
            <a:off x="4598988" y="6486525"/>
            <a:ext cx="373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技术支持：北京医讯达科技有限公司 </a:t>
            </a:r>
          </a:p>
        </p:txBody>
      </p:sp>
      <p:pic>
        <p:nvPicPr>
          <p:cNvPr id="2053" name="图片 1"/>
          <p:cNvPicPr>
            <a:picLocks noChangeAspect="1"/>
          </p:cNvPicPr>
          <p:nvPr userDrawn="1"/>
        </p:nvPicPr>
        <p:blipFill>
          <a:blip r:embed="rId5"/>
          <a:stretch>
            <a:fillRect/>
          </a:stretch>
        </p:blipFill>
        <p:spPr>
          <a:xfrm>
            <a:off x="0" y="6432550"/>
            <a:ext cx="12192000" cy="414338"/>
          </a:xfrm>
          <a:prstGeom prst="rect">
            <a:avLst/>
          </a:prstGeom>
          <a:noFill/>
          <a:ln w="9525">
            <a:noFill/>
          </a:ln>
        </p:spPr>
      </p:pic>
      <p:sp>
        <p:nvSpPr>
          <p:cNvPr id="2054" name="矩形 6"/>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药品和医用耗材招采管理子系统</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文本框 4"/>
          <p:cNvSpPr txBox="1">
            <a:spLocks noChangeArrowheads="1"/>
          </p:cNvSpPr>
          <p:nvPr/>
        </p:nvSpPr>
        <p:spPr bwMode="auto">
          <a:xfrm>
            <a:off x="2330450" y="6029325"/>
            <a:ext cx="4616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版权所有：北京市医药集中采购服务中心</a:t>
            </a:r>
            <a:r>
              <a:rPr kumimoji="0"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  ©2018 All rights reserved</a:t>
            </a:r>
            <a:endPar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3075" name="文本框 5"/>
          <p:cNvSpPr txBox="1">
            <a:spLocks noChangeArrowheads="1"/>
          </p:cNvSpPr>
          <p:nvPr/>
        </p:nvSpPr>
        <p:spPr bwMode="auto">
          <a:xfrm>
            <a:off x="2782888" y="6361113"/>
            <a:ext cx="373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技术支持：北京医讯达科技有限公司 </a:t>
            </a:r>
          </a:p>
        </p:txBody>
      </p:sp>
      <p:pic>
        <p:nvPicPr>
          <p:cNvPr id="3076" name="图片 1"/>
          <p:cNvPicPr>
            <a:picLocks noChangeAspect="1"/>
          </p:cNvPicPr>
          <p:nvPr userDrawn="1"/>
        </p:nvPicPr>
        <p:blipFill>
          <a:blip r:embed="rId3"/>
          <a:stretch>
            <a:fillRect/>
          </a:stretch>
        </p:blipFill>
        <p:spPr>
          <a:xfrm>
            <a:off x="0" y="5875338"/>
            <a:ext cx="12192000" cy="971550"/>
          </a:xfrm>
          <a:prstGeom prst="rect">
            <a:avLst/>
          </a:prstGeom>
          <a:noFill/>
          <a:ln w="9525">
            <a:noFill/>
          </a:ln>
        </p:spPr>
      </p:pic>
      <p:sp>
        <p:nvSpPr>
          <p:cNvPr id="3077" name="文本框 10"/>
          <p:cNvSpPr txBox="1">
            <a:spLocks noChangeArrowheads="1"/>
          </p:cNvSpPr>
          <p:nvPr/>
        </p:nvSpPr>
        <p:spPr bwMode="auto">
          <a:xfrm>
            <a:off x="4487863" y="6513513"/>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技术支持：南京易联阳光信息技术股份有限公司</a:t>
            </a:r>
          </a:p>
        </p:txBody>
      </p:sp>
      <p:pic>
        <p:nvPicPr>
          <p:cNvPr id="3078" name="图片 12"/>
          <p:cNvPicPr>
            <a:picLocks noChangeAspect="1"/>
          </p:cNvPicPr>
          <p:nvPr userDrawn="1"/>
        </p:nvPicPr>
        <p:blipFill>
          <a:blip r:embed="rId4"/>
          <a:stretch>
            <a:fillRect/>
          </a:stretch>
        </p:blipFill>
        <p:spPr>
          <a:xfrm>
            <a:off x="0" y="0"/>
            <a:ext cx="12192000" cy="1133475"/>
          </a:xfrm>
          <a:prstGeom prst="rect">
            <a:avLst/>
          </a:prstGeom>
          <a:noFill/>
          <a:ln w="9525">
            <a:noFill/>
          </a:ln>
        </p:spPr>
      </p:pic>
      <p:pic>
        <p:nvPicPr>
          <p:cNvPr id="3079" name="Picture 4"/>
          <p:cNvPicPr>
            <a:picLocks noChangeAspect="1"/>
          </p:cNvPicPr>
          <p:nvPr userDrawn="1"/>
        </p:nvPicPr>
        <p:blipFill>
          <a:blip r:embed="rId5"/>
          <a:stretch>
            <a:fillRect/>
          </a:stretch>
        </p:blipFill>
        <p:spPr>
          <a:xfrm>
            <a:off x="3398838" y="1452563"/>
            <a:ext cx="5181600" cy="2870200"/>
          </a:xfrm>
          <a:prstGeom prst="rect">
            <a:avLst/>
          </a:prstGeom>
          <a:noFill/>
          <a:ln w="9525">
            <a:noFill/>
          </a:ln>
        </p:spPr>
      </p:pic>
      <p:sp>
        <p:nvSpPr>
          <p:cNvPr id="3080" name="矩形 11"/>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药品和医用耗材招采管理子系统</a:t>
            </a:r>
          </a:p>
        </p:txBody>
      </p:sp>
    </p:spTree>
  </p:cSld>
  <p:clrMap bg1="lt1" tx1="dk1" bg2="lt2" tx2="dk2" accent1="accent1" accent2="accent2" accent3="accent3" accent4="accent4" accent5="accent5" accent6="accent6" hlink="hlink" folHlink="folHlink"/>
  <p:sldLayoutIdLst>
    <p:sldLayoutId id="2147483654" r:id="rId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2" descr="渐变红条"/>
          <p:cNvPicPr>
            <a:picLocks noChangeAspect="1"/>
          </p:cNvPicPr>
          <p:nvPr/>
        </p:nvPicPr>
        <p:blipFill>
          <a:blip r:embed="rId4"/>
          <a:stretch>
            <a:fillRect/>
          </a:stretch>
        </p:blipFill>
        <p:spPr>
          <a:xfrm>
            <a:off x="-19050" y="681038"/>
            <a:ext cx="8258175" cy="76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330450" y="6029325"/>
            <a:ext cx="4616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版权所有：北京市医药集中采购服务中心</a:t>
            </a:r>
            <a:r>
              <a:rPr kumimoji="0" lang="en-US" altLang="zh-CN"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  ©2018 All rights reserved</a:t>
            </a:r>
            <a:endParaRPr kumimoji="0" lang="zh-CN" altLang="en-US" sz="12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5123" name="文本框 5"/>
          <p:cNvSpPr txBox="1">
            <a:spLocks noChangeArrowheads="1"/>
          </p:cNvSpPr>
          <p:nvPr/>
        </p:nvSpPr>
        <p:spPr bwMode="auto">
          <a:xfrm>
            <a:off x="2782888" y="6361113"/>
            <a:ext cx="373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技术支持：北京医讯达科技有限公司 </a:t>
            </a:r>
          </a:p>
        </p:txBody>
      </p:sp>
      <p:pic>
        <p:nvPicPr>
          <p:cNvPr id="5124" name="图片 1"/>
          <p:cNvPicPr>
            <a:picLocks noChangeAspect="1"/>
          </p:cNvPicPr>
          <p:nvPr userDrawn="1"/>
        </p:nvPicPr>
        <p:blipFill>
          <a:blip r:embed="rId4"/>
          <a:stretch>
            <a:fillRect/>
          </a:stretch>
        </p:blipFill>
        <p:spPr>
          <a:xfrm>
            <a:off x="0" y="5875338"/>
            <a:ext cx="12192000" cy="971550"/>
          </a:xfrm>
          <a:prstGeom prst="rect">
            <a:avLst/>
          </a:prstGeom>
          <a:noFill/>
          <a:ln w="9525">
            <a:noFill/>
          </a:ln>
        </p:spPr>
      </p:pic>
      <p:sp>
        <p:nvSpPr>
          <p:cNvPr id="5125" name="文本框 10"/>
          <p:cNvSpPr txBox="1">
            <a:spLocks noChangeArrowheads="1"/>
          </p:cNvSpPr>
          <p:nvPr/>
        </p:nvSpPr>
        <p:spPr bwMode="auto">
          <a:xfrm>
            <a:off x="4487863" y="6513513"/>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技术支持：南京易联阳光信息技术股份有限公司</a:t>
            </a:r>
          </a:p>
        </p:txBody>
      </p:sp>
      <p:pic>
        <p:nvPicPr>
          <p:cNvPr id="5126" name="图片 12"/>
          <p:cNvPicPr>
            <a:picLocks noChangeAspect="1"/>
          </p:cNvPicPr>
          <p:nvPr userDrawn="1"/>
        </p:nvPicPr>
        <p:blipFill>
          <a:blip r:embed="rId5"/>
          <a:stretch>
            <a:fillRect/>
          </a:stretch>
        </p:blipFill>
        <p:spPr>
          <a:xfrm>
            <a:off x="0" y="0"/>
            <a:ext cx="12192000" cy="1133475"/>
          </a:xfrm>
          <a:prstGeom prst="rect">
            <a:avLst/>
          </a:prstGeom>
          <a:noFill/>
          <a:ln w="9525">
            <a:noFill/>
          </a:ln>
        </p:spPr>
      </p:pic>
      <p:sp>
        <p:nvSpPr>
          <p:cNvPr id="5127" name="矩形 8"/>
          <p:cNvSpPr>
            <a:spLocks noChangeArrowheads="1"/>
          </p:cNvSpPr>
          <p:nvPr/>
        </p:nvSpPr>
        <p:spPr bwMode="auto">
          <a:xfrm>
            <a:off x="8416925" y="10160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rPr>
              <a:t>药品和医用耗材招采管理子系统</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259458" y="2020888"/>
            <a:ext cx="9799606" cy="1932709"/>
          </a:xfrm>
          <a:prstGeom prst="rect">
            <a:avLst/>
          </a:prstGeom>
          <a:noFill/>
        </p:spPr>
        <p:txBody>
          <a:bodyPr wrap="square">
            <a:spAutoFit/>
          </a:bodyPr>
          <a:lstStyle/>
          <a:p>
            <a:pPr marR="0" algn="ctr" defTabSz="914400" eaLnBrk="1" hangingPunct="1">
              <a:lnSpc>
                <a:spcPct val="150000"/>
              </a:lnSpc>
              <a:buClrTx/>
              <a:buSzTx/>
              <a:buFontTx/>
              <a:buNone/>
              <a:defRPr/>
            </a:pPr>
            <a:r>
              <a:rPr kumimoji="0" lang="zh-CN" altLang="en-US" sz="440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rPr>
              <a:t>北京市药品和医用耗材招采管理子系统</a:t>
            </a:r>
            <a:r>
              <a:rPr kumimoji="0" lang="zh-CN" altLang="en-US" sz="405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rPr>
              <a:t>操作指引说明</a:t>
            </a:r>
          </a:p>
        </p:txBody>
      </p:sp>
      <p:sp>
        <p:nvSpPr>
          <p:cNvPr id="12291" name="文本框 1"/>
          <p:cNvSpPr txBox="1"/>
          <p:nvPr/>
        </p:nvSpPr>
        <p:spPr>
          <a:xfrm>
            <a:off x="2022475" y="4108450"/>
            <a:ext cx="8253413" cy="830997"/>
          </a:xfrm>
          <a:prstGeom prst="rect">
            <a:avLst/>
          </a:prstGeom>
          <a:noFill/>
          <a:ln w="9525">
            <a:noFill/>
          </a:ln>
        </p:spPr>
        <p:txBody>
          <a:bodyP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产品申报、价格申报</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（试运行）</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72445"/>
            <a:ext cx="12192000" cy="5791200"/>
          </a:xfrm>
          <a:prstGeom prst="rect">
            <a:avLst/>
          </a:prstGeom>
        </p:spPr>
      </p:pic>
      <p:sp>
        <p:nvSpPr>
          <p:cNvPr id="22533" name="文本框 25"/>
          <p:cNvSpPr txBox="1"/>
          <p:nvPr/>
        </p:nvSpPr>
        <p:spPr>
          <a:xfrm>
            <a:off x="828675" y="149225"/>
            <a:ext cx="6413954" cy="523220"/>
          </a:xfrm>
          <a:prstGeom prst="rect">
            <a:avLst/>
          </a:prstGeom>
          <a:noFill/>
          <a:ln w="9525">
            <a:noFill/>
          </a:ln>
        </p:spPr>
        <p:txBody>
          <a:bodyPr wrap="squar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
        <p:nvSpPr>
          <p:cNvPr id="16" name="矩形: 圆角 4"/>
          <p:cNvSpPr/>
          <p:nvPr/>
        </p:nvSpPr>
        <p:spPr>
          <a:xfrm>
            <a:off x="5966690" y="6124209"/>
            <a:ext cx="1071419" cy="339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圆角矩形标注 38"/>
          <p:cNvSpPr/>
          <p:nvPr/>
        </p:nvSpPr>
        <p:spPr>
          <a:xfrm>
            <a:off x="7464301" y="5209310"/>
            <a:ext cx="3741366" cy="775854"/>
          </a:xfrm>
          <a:prstGeom prst="wedgeRoundRectCallout">
            <a:avLst>
              <a:gd name="adj1" fmla="val -67285"/>
              <a:gd name="adj2" fmla="val 51620"/>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en-US" altLang="zh-CN" sz="1400" b="1" dirty="0">
                <a:solidFill>
                  <a:srgbClr val="FF0000"/>
                </a:solidFill>
                <a:latin typeface="Verdana" panose="020B0604030504040204" pitchFamily="34" charset="0"/>
              </a:rPr>
              <a:t>11. </a:t>
            </a:r>
            <a:r>
              <a:rPr lang="zh-CN" altLang="en-US" sz="1400" b="1" dirty="0">
                <a:solidFill>
                  <a:srgbClr val="FF0000"/>
                </a:solidFill>
                <a:latin typeface="Verdana" panose="020B0604030504040204" pitchFamily="34" charset="0"/>
              </a:rPr>
              <a:t>点击“保存”保存当前填报信息，点击“提交”可提交填报信息至申报列表</a:t>
            </a:r>
            <a:endParaRPr lang="en-US" altLang="zh-CN" sz="1400" b="1" dirty="0">
              <a:solidFill>
                <a:srgbClr val="0070C0"/>
              </a:solidFill>
              <a:latin typeface="Verdana" panose="020B0604030504040204" pitchFamily="34" charset="0"/>
            </a:endParaRPr>
          </a:p>
        </p:txBody>
      </p:sp>
      <p:sp>
        <p:nvSpPr>
          <p:cNvPr id="3" name="矩形: 圆角 4">
            <a:extLst>
              <a:ext uri="{FF2B5EF4-FFF2-40B4-BE49-F238E27FC236}">
                <a16:creationId xmlns:a16="http://schemas.microsoft.com/office/drawing/2014/main" id="{C44F30F2-AEFB-C6F9-EF58-1BD6927B55ED}"/>
              </a:ext>
            </a:extLst>
          </p:cNvPr>
          <p:cNvSpPr/>
          <p:nvPr/>
        </p:nvSpPr>
        <p:spPr>
          <a:xfrm>
            <a:off x="2267025" y="5829647"/>
            <a:ext cx="1129909" cy="207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圆角矩形标注 38">
            <a:extLst>
              <a:ext uri="{FF2B5EF4-FFF2-40B4-BE49-F238E27FC236}">
                <a16:creationId xmlns:a16="http://schemas.microsoft.com/office/drawing/2014/main" id="{632227B7-C2BD-D7D2-C93E-99C6BF8664F5}"/>
              </a:ext>
            </a:extLst>
          </p:cNvPr>
          <p:cNvSpPr/>
          <p:nvPr/>
        </p:nvSpPr>
        <p:spPr>
          <a:xfrm>
            <a:off x="3130427" y="5053645"/>
            <a:ext cx="1942218" cy="631358"/>
          </a:xfrm>
          <a:prstGeom prst="wedgeRoundRectCallout">
            <a:avLst>
              <a:gd name="adj1" fmla="val -70120"/>
              <a:gd name="adj2" fmla="val 75868"/>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zh-CN" altLang="en-US" sz="1400" b="1" dirty="0">
                <a:solidFill>
                  <a:srgbClr val="FF0000"/>
                </a:solidFill>
                <a:latin typeface="Verdana" panose="020B0604030504040204" pitchFamily="34" charset="0"/>
              </a:rPr>
              <a:t>限价计算价格为以上几个限价最低价</a:t>
            </a:r>
            <a:endParaRPr lang="en-US" altLang="zh-CN" sz="1400" b="1" dirty="0">
              <a:solidFill>
                <a:srgbClr val="0070C0"/>
              </a:solidFill>
              <a:latin typeface="Verdana" panose="020B0604030504040204" pitchFamily="34" charset="0"/>
            </a:endParaRPr>
          </a:p>
        </p:txBody>
      </p:sp>
      <p:sp>
        <p:nvSpPr>
          <p:cNvPr id="5" name="矩形: 圆角 4">
            <a:extLst>
              <a:ext uri="{FF2B5EF4-FFF2-40B4-BE49-F238E27FC236}">
                <a16:creationId xmlns:a16="http://schemas.microsoft.com/office/drawing/2014/main" id="{FE4A0440-A03A-3A20-7A28-BBC2E67A6DD5}"/>
              </a:ext>
            </a:extLst>
          </p:cNvPr>
          <p:cNvSpPr/>
          <p:nvPr/>
        </p:nvSpPr>
        <p:spPr>
          <a:xfrm>
            <a:off x="2267024" y="6036695"/>
            <a:ext cx="1129909" cy="207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圆角矩形标注 38">
            <a:extLst>
              <a:ext uri="{FF2B5EF4-FFF2-40B4-BE49-F238E27FC236}">
                <a16:creationId xmlns:a16="http://schemas.microsoft.com/office/drawing/2014/main" id="{CFB5C8F7-4756-72DB-A273-9CF4972D8D90}"/>
              </a:ext>
            </a:extLst>
          </p:cNvPr>
          <p:cNvSpPr/>
          <p:nvPr/>
        </p:nvSpPr>
        <p:spPr>
          <a:xfrm>
            <a:off x="3619822" y="6243743"/>
            <a:ext cx="1738315" cy="465493"/>
          </a:xfrm>
          <a:prstGeom prst="wedgeRoundRectCallout">
            <a:avLst>
              <a:gd name="adj1" fmla="val -61457"/>
              <a:gd name="adj2" fmla="val -68549"/>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zh-CN" altLang="en-US" sz="1400" b="1" dirty="0">
                <a:solidFill>
                  <a:srgbClr val="FF0000"/>
                </a:solidFill>
                <a:latin typeface="Verdana" panose="020B0604030504040204" pitchFamily="34" charset="0"/>
              </a:rPr>
              <a:t>企业填写申报价格</a:t>
            </a:r>
            <a:endParaRPr lang="en-US" altLang="zh-CN" sz="1400" b="1" dirty="0">
              <a:solidFill>
                <a:srgbClr val="0070C0"/>
              </a:solidFill>
              <a:latin typeface="Verdana" panose="020B0604030504040204" pitchFamily="34" charset="0"/>
            </a:endParaRPr>
          </a:p>
        </p:txBody>
      </p:sp>
    </p:spTree>
    <p:extLst>
      <p:ext uri="{BB962C8B-B14F-4D97-AF65-F5344CB8AC3E}">
        <p14:creationId xmlns:p14="http://schemas.microsoft.com/office/powerpoint/2010/main" val="134026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811934"/>
            <a:ext cx="12192000" cy="5695950"/>
            <a:chOff x="0" y="811934"/>
            <a:chExt cx="12192000" cy="5695950"/>
          </a:xfrm>
        </p:grpSpPr>
        <p:pic>
          <p:nvPicPr>
            <p:cNvPr id="2" name="图片 1"/>
            <p:cNvPicPr>
              <a:picLocks noChangeAspect="1"/>
            </p:cNvPicPr>
            <p:nvPr/>
          </p:nvPicPr>
          <p:blipFill>
            <a:blip r:embed="rId2"/>
            <a:stretch>
              <a:fillRect/>
            </a:stretch>
          </p:blipFill>
          <p:spPr>
            <a:xfrm>
              <a:off x="0" y="811934"/>
              <a:ext cx="12192000" cy="5695950"/>
            </a:xfrm>
            <a:prstGeom prst="rect">
              <a:avLst/>
            </a:prstGeom>
          </p:spPr>
        </p:pic>
        <p:pic>
          <p:nvPicPr>
            <p:cNvPr id="6" name="图片 5"/>
            <p:cNvPicPr>
              <a:picLocks noChangeAspect="1"/>
            </p:cNvPicPr>
            <p:nvPr/>
          </p:nvPicPr>
          <p:blipFill>
            <a:blip r:embed="rId3"/>
            <a:stretch>
              <a:fillRect/>
            </a:stretch>
          </p:blipFill>
          <p:spPr>
            <a:xfrm>
              <a:off x="1533236" y="1432055"/>
              <a:ext cx="10566400" cy="229013"/>
            </a:xfrm>
            <a:prstGeom prst="rect">
              <a:avLst/>
            </a:prstGeom>
          </p:spPr>
        </p:pic>
      </p:grpSp>
      <p:sp>
        <p:nvSpPr>
          <p:cNvPr id="3" name="文本框 2"/>
          <p:cNvSpPr txBox="1"/>
          <p:nvPr/>
        </p:nvSpPr>
        <p:spPr>
          <a:xfrm>
            <a:off x="359410" y="172085"/>
            <a:ext cx="6096000" cy="521970"/>
          </a:xfrm>
          <a:prstGeom prst="rect">
            <a:avLst/>
          </a:prstGeom>
          <a:noFill/>
        </p:spPr>
        <p:txBody>
          <a:bodyPr wrap="square" rtlCol="0" anchor="t">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mn-ea"/>
              </a:rPr>
              <a:t>机审结果申诉</a:t>
            </a:r>
          </a:p>
        </p:txBody>
      </p:sp>
      <p:sp>
        <p:nvSpPr>
          <p:cNvPr id="15" name="矩形: 圆角 6"/>
          <p:cNvSpPr/>
          <p:nvPr/>
        </p:nvSpPr>
        <p:spPr>
          <a:xfrm>
            <a:off x="11369964" y="1135401"/>
            <a:ext cx="822036" cy="5256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圆角矩形标注 38"/>
          <p:cNvSpPr/>
          <p:nvPr/>
        </p:nvSpPr>
        <p:spPr>
          <a:xfrm>
            <a:off x="8775757" y="1866091"/>
            <a:ext cx="2962356" cy="674663"/>
          </a:xfrm>
          <a:prstGeom prst="wedgeRoundRectCallout">
            <a:avLst>
              <a:gd name="adj1" fmla="val 57692"/>
              <a:gd name="adj2" fmla="val -114233"/>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12. </a:t>
            </a:r>
            <a:r>
              <a:rPr lang="zh-CN" altLang="en-US" sz="1400" b="1" dirty="0">
                <a:solidFill>
                  <a:srgbClr val="FF0000"/>
                </a:solidFill>
                <a:latin typeface="Verdana" panose="020B0604030504040204" pitchFamily="34" charset="0"/>
              </a:rPr>
              <a:t>对系统自动匹配分组、</a:t>
            </a:r>
            <a:r>
              <a:rPr lang="zh-CN" altLang="en-US" sz="1400" b="1">
                <a:solidFill>
                  <a:srgbClr val="FF0000"/>
                </a:solidFill>
                <a:latin typeface="Verdana" panose="020B0604030504040204" pitchFamily="34" charset="0"/>
              </a:rPr>
              <a:t>标准规格、</a:t>
            </a:r>
            <a:r>
              <a:rPr lang="zh-CN" altLang="en-US" sz="1400" b="1" dirty="0">
                <a:solidFill>
                  <a:srgbClr val="FF0000"/>
                </a:solidFill>
                <a:latin typeface="Verdana" panose="020B0604030504040204" pitchFamily="34" charset="0"/>
              </a:rPr>
              <a:t>计算限价等信息有异议，可点击“机审结果申诉”进行申诉</a:t>
            </a:r>
          </a:p>
        </p:txBody>
      </p:sp>
    </p:spTree>
    <p:extLst>
      <p:ext uri="{BB962C8B-B14F-4D97-AF65-F5344CB8AC3E}">
        <p14:creationId xmlns:p14="http://schemas.microsoft.com/office/powerpoint/2010/main" val="17226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890778"/>
            <a:ext cx="12192000" cy="5500785"/>
          </a:xfrm>
          <a:prstGeom prst="rect">
            <a:avLst/>
          </a:prstGeom>
        </p:spPr>
      </p:pic>
      <p:sp>
        <p:nvSpPr>
          <p:cNvPr id="3" name="文本框 2"/>
          <p:cNvSpPr txBox="1"/>
          <p:nvPr/>
        </p:nvSpPr>
        <p:spPr>
          <a:xfrm>
            <a:off x="359409" y="114648"/>
            <a:ext cx="6096000" cy="521970"/>
          </a:xfrm>
          <a:prstGeom prst="rect">
            <a:avLst/>
          </a:prstGeom>
          <a:noFill/>
        </p:spPr>
        <p:txBody>
          <a:bodyPr wrap="square" rtlCol="0" anchor="t">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mn-ea"/>
              </a:rPr>
              <a:t>机审结果申诉</a:t>
            </a:r>
          </a:p>
        </p:txBody>
      </p:sp>
      <p:sp>
        <p:nvSpPr>
          <p:cNvPr id="15" name="矩形: 圆角 6"/>
          <p:cNvSpPr/>
          <p:nvPr/>
        </p:nvSpPr>
        <p:spPr>
          <a:xfrm>
            <a:off x="3020291" y="2525846"/>
            <a:ext cx="6623329" cy="15088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圆角矩形标注 38"/>
          <p:cNvSpPr/>
          <p:nvPr/>
        </p:nvSpPr>
        <p:spPr>
          <a:xfrm>
            <a:off x="8563252" y="1624941"/>
            <a:ext cx="2556926" cy="674663"/>
          </a:xfrm>
          <a:prstGeom prst="wedgeRoundRectCallout">
            <a:avLst>
              <a:gd name="adj1" fmla="val -56224"/>
              <a:gd name="adj2" fmla="val 80237"/>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13. </a:t>
            </a:r>
            <a:r>
              <a:rPr lang="zh-CN" altLang="en-US" sz="1400" b="1" dirty="0">
                <a:solidFill>
                  <a:srgbClr val="FF0000"/>
                </a:solidFill>
                <a:latin typeface="Verdana" panose="020B0604030504040204" pitchFamily="34" charset="0"/>
              </a:rPr>
              <a:t>勾选申诉类型，填写情况说明，上传说明文件</a:t>
            </a:r>
          </a:p>
        </p:txBody>
      </p:sp>
      <p:sp>
        <p:nvSpPr>
          <p:cNvPr id="11" name="矩形: 圆角 4"/>
          <p:cNvSpPr/>
          <p:nvPr/>
        </p:nvSpPr>
        <p:spPr>
          <a:xfrm>
            <a:off x="5919700" y="4162899"/>
            <a:ext cx="1071419" cy="339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圆角矩形标注 38"/>
          <p:cNvSpPr/>
          <p:nvPr/>
        </p:nvSpPr>
        <p:spPr>
          <a:xfrm>
            <a:off x="7869653" y="4332617"/>
            <a:ext cx="3741366" cy="775854"/>
          </a:xfrm>
          <a:prstGeom prst="wedgeRoundRectCallout">
            <a:avLst>
              <a:gd name="adj1" fmla="val -55300"/>
              <a:gd name="adj2" fmla="val -81141"/>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en-US" altLang="zh-CN" sz="1400" b="1" dirty="0">
                <a:solidFill>
                  <a:srgbClr val="FF0000"/>
                </a:solidFill>
                <a:latin typeface="Verdana" panose="020B0604030504040204" pitchFamily="34" charset="0"/>
              </a:rPr>
              <a:t>14. </a:t>
            </a:r>
            <a:r>
              <a:rPr lang="zh-CN" altLang="en-US" sz="1400" b="1" dirty="0">
                <a:solidFill>
                  <a:srgbClr val="FF0000"/>
                </a:solidFill>
                <a:latin typeface="Verdana" panose="020B0604030504040204" pitchFamily="34" charset="0"/>
              </a:rPr>
              <a:t>点击“保存”保存当前填报信息，点击“提交”可提交申诉信息至管理员审核</a:t>
            </a:r>
            <a:endParaRPr lang="en-US" altLang="zh-CN" sz="1400" b="1" dirty="0">
              <a:solidFill>
                <a:srgbClr val="0070C0"/>
              </a:solidFill>
              <a:latin typeface="Verdana" panose="020B0604030504040204" pitchFamily="34" charset="0"/>
            </a:endParaRPr>
          </a:p>
        </p:txBody>
      </p:sp>
    </p:spTree>
    <p:extLst>
      <p:ext uri="{BB962C8B-B14F-4D97-AF65-F5344CB8AC3E}">
        <p14:creationId xmlns:p14="http://schemas.microsoft.com/office/powerpoint/2010/main" val="251655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877455"/>
            <a:ext cx="12192000" cy="5541818"/>
          </a:xfrm>
          <a:prstGeom prst="rect">
            <a:avLst/>
          </a:prstGeom>
        </p:spPr>
      </p:pic>
      <p:sp>
        <p:nvSpPr>
          <p:cNvPr id="3" name="矩形: 圆角 13"/>
          <p:cNvSpPr/>
          <p:nvPr/>
        </p:nvSpPr>
        <p:spPr>
          <a:xfrm>
            <a:off x="41116" y="3256136"/>
            <a:ext cx="862013" cy="2762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圆角 13"/>
          <p:cNvSpPr/>
          <p:nvPr/>
        </p:nvSpPr>
        <p:spPr>
          <a:xfrm>
            <a:off x="11290011" y="3532361"/>
            <a:ext cx="371475" cy="257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圆角矩形标注 38"/>
          <p:cNvSpPr/>
          <p:nvPr/>
        </p:nvSpPr>
        <p:spPr>
          <a:xfrm>
            <a:off x="8984974" y="4020201"/>
            <a:ext cx="2036942" cy="700087"/>
          </a:xfrm>
          <a:prstGeom prst="wedgeRoundRectCallout">
            <a:avLst>
              <a:gd name="adj1" fmla="val 63247"/>
              <a:gd name="adj2" fmla="val -89532"/>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zh-CN" altLang="en-US" sz="1400" b="1" dirty="0">
                <a:solidFill>
                  <a:srgbClr val="FF0000"/>
                </a:solidFill>
                <a:latin typeface="Verdana" panose="020B0604030504040204" pitchFamily="34" charset="0"/>
              </a:rPr>
              <a:t>点击“详情”查看申诉处理结果结果</a:t>
            </a:r>
          </a:p>
        </p:txBody>
      </p:sp>
      <p:sp>
        <p:nvSpPr>
          <p:cNvPr id="6" name="圆角矩形标注 38"/>
          <p:cNvSpPr/>
          <p:nvPr/>
        </p:nvSpPr>
        <p:spPr>
          <a:xfrm>
            <a:off x="351507" y="3815211"/>
            <a:ext cx="1936578" cy="699770"/>
          </a:xfrm>
          <a:prstGeom prst="wedgeRoundRectCallout">
            <a:avLst>
              <a:gd name="adj1" fmla="val -56836"/>
              <a:gd name="adj2" fmla="val -90412"/>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15.</a:t>
            </a:r>
            <a:r>
              <a:rPr lang="zh-CN" altLang="en-US" sz="1400" b="1" dirty="0">
                <a:solidFill>
                  <a:srgbClr val="FF0000"/>
                </a:solidFill>
                <a:latin typeface="Verdana" panose="020B0604030504040204" pitchFamily="34" charset="0"/>
              </a:rPr>
              <a:t>点击【机审结果申诉（试运行）】</a:t>
            </a:r>
          </a:p>
        </p:txBody>
      </p:sp>
      <p:sp>
        <p:nvSpPr>
          <p:cNvPr id="4" name="文本框 3"/>
          <p:cNvSpPr txBox="1"/>
          <p:nvPr/>
        </p:nvSpPr>
        <p:spPr>
          <a:xfrm>
            <a:off x="172720" y="150495"/>
            <a:ext cx="6096000" cy="521970"/>
          </a:xfrm>
          <a:prstGeom prst="rect">
            <a:avLst/>
          </a:prstGeom>
          <a:noFill/>
        </p:spPr>
        <p:txBody>
          <a:bodyPr wrap="square" rtlCol="0" anchor="t">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mn-ea"/>
              </a:rPr>
              <a:t>机审结果申诉</a:t>
            </a:r>
          </a:p>
        </p:txBody>
      </p:sp>
      <p:sp>
        <p:nvSpPr>
          <p:cNvPr id="5" name="矩形: 圆角 13"/>
          <p:cNvSpPr/>
          <p:nvPr/>
        </p:nvSpPr>
        <p:spPr>
          <a:xfrm>
            <a:off x="2363585" y="2936689"/>
            <a:ext cx="656706" cy="8785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圆角矩形标注 38"/>
          <p:cNvSpPr/>
          <p:nvPr/>
        </p:nvSpPr>
        <p:spPr>
          <a:xfrm>
            <a:off x="3435040" y="2569264"/>
            <a:ext cx="2091414" cy="430241"/>
          </a:xfrm>
          <a:prstGeom prst="wedgeRoundRectCallout">
            <a:avLst>
              <a:gd name="adj1" fmla="val -71686"/>
              <a:gd name="adj2" fmla="val 116552"/>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zh-CN" altLang="en-US" sz="1400" b="1" dirty="0">
                <a:solidFill>
                  <a:srgbClr val="FF0000"/>
                </a:solidFill>
                <a:latin typeface="Verdana" panose="020B0604030504040204" pitchFamily="34" charset="0"/>
              </a:rPr>
              <a:t>可查看申诉处理进度</a:t>
            </a:r>
          </a:p>
        </p:txBody>
      </p:sp>
    </p:spTree>
    <p:extLst>
      <p:ext uri="{BB962C8B-B14F-4D97-AF65-F5344CB8AC3E}">
        <p14:creationId xmlns:p14="http://schemas.microsoft.com/office/powerpoint/2010/main" val="210065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p:nvPr/>
        </p:nvSpPr>
        <p:spPr>
          <a:xfrm>
            <a:off x="952500" y="4679950"/>
            <a:ext cx="10995025" cy="1077913"/>
          </a:xfrm>
          <a:prstGeom prst="rect">
            <a:avLst/>
          </a:prstGeom>
          <a:noFill/>
          <a:ln w="9525">
            <a:noFill/>
          </a:ln>
        </p:spPr>
        <p:txBody>
          <a:bodyPr>
            <a:spAutoFit/>
          </a:bodyPr>
          <a:lstStyle/>
          <a:p>
            <a:pPr algn="ctr"/>
            <a:r>
              <a:rPr lang="zh-CN" altLang="en-US" sz="3200" dirty="0">
                <a:solidFill>
                  <a:srgbClr val="FF0000"/>
                </a:solidFill>
                <a:latin typeface="Calibri" panose="020F0502020204030204" pitchFamily="34" charset="0"/>
              </a:rPr>
              <a:t>本部分手册内容完毕，后续公示质疑澄清等环节请参照后续通知及操作手册，请及时关注平台及网站动态信息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126836"/>
            <a:ext cx="12192000" cy="4682837"/>
          </a:xfrm>
          <a:prstGeom prst="rect">
            <a:avLst/>
          </a:prstGeom>
        </p:spPr>
      </p:pic>
      <p:sp>
        <p:nvSpPr>
          <p:cNvPr id="13" name="圆角矩形标注 38"/>
          <p:cNvSpPr/>
          <p:nvPr/>
        </p:nvSpPr>
        <p:spPr>
          <a:xfrm>
            <a:off x="1472320" y="1704571"/>
            <a:ext cx="1903926" cy="608013"/>
          </a:xfrm>
          <a:prstGeom prst="wedgeRoundRectCallout">
            <a:avLst>
              <a:gd name="adj1" fmla="val -73690"/>
              <a:gd name="adj2" fmla="val 81148"/>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eaLnBrk="1" hangingPunct="1"/>
            <a:r>
              <a:rPr lang="zh-CN" altLang="en-US" sz="1400" b="1" dirty="0">
                <a:solidFill>
                  <a:srgbClr val="FF0000"/>
                </a:solidFill>
                <a:latin typeface="Verdana" panose="020B0604030504040204" pitchFamily="34" charset="0"/>
              </a:rPr>
              <a:t>点击“药品招标管理”</a:t>
            </a:r>
          </a:p>
        </p:txBody>
      </p:sp>
      <p:sp>
        <p:nvSpPr>
          <p:cNvPr id="14" name="矩形: 圆角 13"/>
          <p:cNvSpPr/>
          <p:nvPr/>
        </p:nvSpPr>
        <p:spPr>
          <a:xfrm>
            <a:off x="424872" y="1921886"/>
            <a:ext cx="693738" cy="1019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086678"/>
            <a:ext cx="12192000" cy="5241636"/>
          </a:xfrm>
          <a:prstGeom prst="rect">
            <a:avLst/>
          </a:prstGeom>
        </p:spPr>
      </p:pic>
      <p:sp>
        <p:nvSpPr>
          <p:cNvPr id="4" name="圆角矩形标注 38"/>
          <p:cNvSpPr/>
          <p:nvPr/>
        </p:nvSpPr>
        <p:spPr>
          <a:xfrm>
            <a:off x="1182202" y="3209379"/>
            <a:ext cx="2226920" cy="681037"/>
          </a:xfrm>
          <a:prstGeom prst="wedgeRoundRectCallout">
            <a:avLst>
              <a:gd name="adj1" fmla="val -66234"/>
              <a:gd name="adj2" fmla="val -123519"/>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1.</a:t>
            </a:r>
            <a:r>
              <a:rPr lang="zh-CN" altLang="en-US" sz="1400" b="1" dirty="0">
                <a:solidFill>
                  <a:srgbClr val="FF0000"/>
                </a:solidFill>
                <a:latin typeface="Verdana" panose="020B0604030504040204" pitchFamily="34" charset="0"/>
              </a:rPr>
              <a:t>点击“产品</a:t>
            </a:r>
            <a:r>
              <a:rPr lang="en-US" altLang="zh-CN" sz="1400" b="1" dirty="0">
                <a:solidFill>
                  <a:srgbClr val="FF0000"/>
                </a:solidFill>
                <a:latin typeface="Verdana" panose="020B0604030504040204" pitchFamily="34" charset="0"/>
              </a:rPr>
              <a:t>/</a:t>
            </a:r>
            <a:r>
              <a:rPr lang="zh-CN" altLang="en-US" sz="1400" b="1" dirty="0">
                <a:solidFill>
                  <a:srgbClr val="FF0000"/>
                </a:solidFill>
                <a:latin typeface="Verdana" panose="020B0604030504040204" pitchFamily="34" charset="0"/>
              </a:rPr>
              <a:t>价格申报（试运行）”菜单</a:t>
            </a:r>
          </a:p>
        </p:txBody>
      </p:sp>
      <p:sp>
        <p:nvSpPr>
          <p:cNvPr id="5" name="矩形: 圆角 4"/>
          <p:cNvSpPr/>
          <p:nvPr/>
        </p:nvSpPr>
        <p:spPr>
          <a:xfrm>
            <a:off x="174372" y="2384671"/>
            <a:ext cx="878573" cy="26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圆角矩形标注 38"/>
          <p:cNvSpPr/>
          <p:nvPr/>
        </p:nvSpPr>
        <p:spPr>
          <a:xfrm>
            <a:off x="7580004" y="1601876"/>
            <a:ext cx="2288387" cy="515938"/>
          </a:xfrm>
          <a:prstGeom prst="wedgeRoundRectCallout">
            <a:avLst>
              <a:gd name="adj1" fmla="val 66377"/>
              <a:gd name="adj2" fmla="val 113283"/>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eaLnBrk="1" hangingPunct="1"/>
            <a:r>
              <a:rPr lang="en-US" altLang="zh-CN" sz="1400" b="1" dirty="0">
                <a:solidFill>
                  <a:srgbClr val="FF0000"/>
                </a:solidFill>
                <a:latin typeface="Verdana" panose="020B0604030504040204" pitchFamily="34" charset="0"/>
              </a:rPr>
              <a:t>2.</a:t>
            </a:r>
            <a:r>
              <a:rPr lang="zh-CN" altLang="en-US" sz="1400" b="1" dirty="0">
                <a:solidFill>
                  <a:srgbClr val="FF0000"/>
                </a:solidFill>
                <a:latin typeface="Verdana" panose="020B0604030504040204" pitchFamily="34" charset="0"/>
              </a:rPr>
              <a:t>常规药品新挂网申请点击“常规药品挂网申请”</a:t>
            </a:r>
          </a:p>
        </p:txBody>
      </p:sp>
      <p:sp>
        <p:nvSpPr>
          <p:cNvPr id="7" name="矩形: 圆角 6"/>
          <p:cNvSpPr/>
          <p:nvPr/>
        </p:nvSpPr>
        <p:spPr>
          <a:xfrm>
            <a:off x="10032447" y="2386360"/>
            <a:ext cx="785813" cy="379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63" name="文本框 25"/>
          <p:cNvSpPr txBox="1"/>
          <p:nvPr/>
        </p:nvSpPr>
        <p:spPr>
          <a:xfrm>
            <a:off x="828675" y="149225"/>
            <a:ext cx="5337175" cy="521970"/>
          </a:xfrm>
          <a:prstGeom prst="rect">
            <a:avLst/>
          </a:prstGeom>
          <a:noFill/>
          <a:ln w="9525">
            <a:noFill/>
          </a:ln>
        </p:spPr>
        <p:txBody>
          <a:bodyPr>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
        <p:nvSpPr>
          <p:cNvPr id="9" name="矩形: 圆角 6"/>
          <p:cNvSpPr/>
          <p:nvPr/>
        </p:nvSpPr>
        <p:spPr>
          <a:xfrm>
            <a:off x="10848447" y="2384671"/>
            <a:ext cx="687771" cy="379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圆角 6"/>
          <p:cNvSpPr/>
          <p:nvPr/>
        </p:nvSpPr>
        <p:spPr>
          <a:xfrm>
            <a:off x="11559647" y="2384671"/>
            <a:ext cx="530753" cy="379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圆角矩形标注 38"/>
          <p:cNvSpPr/>
          <p:nvPr/>
        </p:nvSpPr>
        <p:spPr>
          <a:xfrm>
            <a:off x="8387564" y="3209379"/>
            <a:ext cx="2035756" cy="782666"/>
          </a:xfrm>
          <a:prstGeom prst="wedgeRoundRectCallout">
            <a:avLst>
              <a:gd name="adj1" fmla="val 88333"/>
              <a:gd name="adj2" fmla="val -94962"/>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eaLnBrk="1" hangingPunct="1"/>
            <a:r>
              <a:rPr lang="en-US" altLang="zh-CN" sz="1400" b="1" dirty="0">
                <a:solidFill>
                  <a:srgbClr val="FF0000"/>
                </a:solidFill>
                <a:latin typeface="Verdana" panose="020B0604030504040204" pitchFamily="34" charset="0"/>
              </a:rPr>
              <a:t>2.</a:t>
            </a:r>
            <a:r>
              <a:rPr lang="zh-CN" altLang="en-US" sz="1400" b="1" dirty="0">
                <a:solidFill>
                  <a:srgbClr val="FF0000"/>
                </a:solidFill>
                <a:latin typeface="Verdana" panose="020B0604030504040204" pitchFamily="34" charset="0"/>
              </a:rPr>
              <a:t>符合绿色通道申报条件的产品点击“绿色通道挂网申报”</a:t>
            </a:r>
          </a:p>
        </p:txBody>
      </p:sp>
      <p:sp>
        <p:nvSpPr>
          <p:cNvPr id="13" name="圆角矩形标注 38"/>
          <p:cNvSpPr/>
          <p:nvPr/>
        </p:nvSpPr>
        <p:spPr>
          <a:xfrm>
            <a:off x="10054644" y="1503966"/>
            <a:ext cx="2035756" cy="658902"/>
          </a:xfrm>
          <a:prstGeom prst="wedgeRoundRectCallout">
            <a:avLst>
              <a:gd name="adj1" fmla="val 40542"/>
              <a:gd name="adj2" fmla="val 85051"/>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eaLnBrk="1" hangingPunct="1"/>
            <a:r>
              <a:rPr lang="en-US" altLang="zh-CN" sz="1400" b="1" dirty="0">
                <a:solidFill>
                  <a:srgbClr val="FF0000"/>
                </a:solidFill>
                <a:latin typeface="Verdana" panose="020B0604030504040204" pitchFamily="34" charset="0"/>
              </a:rPr>
              <a:t>2.</a:t>
            </a:r>
            <a:r>
              <a:rPr lang="zh-CN" altLang="en-US" sz="1400" b="1" dirty="0">
                <a:solidFill>
                  <a:srgbClr val="FF0000"/>
                </a:solidFill>
                <a:latin typeface="Verdana" panose="020B0604030504040204" pitchFamily="34" charset="0"/>
              </a:rPr>
              <a:t>已挂网产品价格变更申请点击“价格申报”</a:t>
            </a:r>
          </a:p>
        </p:txBody>
      </p:sp>
      <p:sp>
        <p:nvSpPr>
          <p:cNvPr id="2" name="圆角矩形标注 38">
            <a:extLst>
              <a:ext uri="{FF2B5EF4-FFF2-40B4-BE49-F238E27FC236}">
                <a16:creationId xmlns:a16="http://schemas.microsoft.com/office/drawing/2014/main" id="{DBE2D89C-2115-76B1-9B18-DEDC3B11D7F5}"/>
              </a:ext>
            </a:extLst>
          </p:cNvPr>
          <p:cNvSpPr/>
          <p:nvPr/>
        </p:nvSpPr>
        <p:spPr>
          <a:xfrm>
            <a:off x="2217730" y="4435651"/>
            <a:ext cx="8088923" cy="1115056"/>
          </a:xfrm>
          <a:prstGeom prst="wedgeRoundRectCallout">
            <a:avLst>
              <a:gd name="adj1" fmla="val 12116"/>
              <a:gd name="adj2" fmla="val -30995"/>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eaLnBrk="1" hangingPunct="1"/>
            <a:r>
              <a:rPr lang="zh-CN" altLang="en-US" sz="1400" b="1" dirty="0">
                <a:solidFill>
                  <a:schemeClr val="accent6">
                    <a:lumMod val="75000"/>
                  </a:schemeClr>
                </a:solidFill>
              </a:rPr>
              <a:t>药品挂网新申请功能已上线试运行，欢迎医药生产经营企业试用。本次试运行期间，原挂网申请功能正常开放，新老功能提交的申请自受理之日起</a:t>
            </a:r>
            <a:r>
              <a:rPr lang="en-US" altLang="zh-CN" sz="1400" b="1" dirty="0">
                <a:solidFill>
                  <a:schemeClr val="accent6">
                    <a:lumMod val="75000"/>
                  </a:schemeClr>
                </a:solidFill>
              </a:rPr>
              <a:t>15</a:t>
            </a:r>
            <a:r>
              <a:rPr lang="zh-CN" altLang="en-US" sz="1400" b="1" dirty="0">
                <a:solidFill>
                  <a:schemeClr val="accent6">
                    <a:lumMod val="75000"/>
                  </a:schemeClr>
                </a:solidFill>
              </a:rPr>
              <a:t>个工作日内办结，办理结果以最终公布为准。</a:t>
            </a:r>
            <a:endParaRPr lang="en-US" altLang="zh-CN" sz="1400" b="1" dirty="0">
              <a:solidFill>
                <a:schemeClr val="accent6">
                  <a:lumMod val="75000"/>
                </a:schemeClr>
              </a:solidFill>
            </a:endParaRPr>
          </a:p>
          <a:p>
            <a:pPr eaLnBrk="1" hangingPunct="1"/>
            <a:r>
              <a:rPr lang="zh-CN" altLang="en-US" sz="1400" b="1" dirty="0">
                <a:solidFill>
                  <a:schemeClr val="accent6">
                    <a:lumMod val="75000"/>
                  </a:schemeClr>
                </a:solidFill>
              </a:rPr>
              <a:t>如需咨询系统操作相关问题，请拨打技术咨询电话</a:t>
            </a:r>
            <a:r>
              <a:rPr lang="en-US" altLang="zh-CN" sz="1400" b="1" dirty="0">
                <a:solidFill>
                  <a:schemeClr val="accent6">
                    <a:lumMod val="75000"/>
                  </a:schemeClr>
                </a:solidFill>
              </a:rPr>
              <a:t>010-50891616</a:t>
            </a:r>
            <a:r>
              <a:rPr lang="zh-CN" altLang="en-US" sz="1400" b="1" dirty="0">
                <a:solidFill>
                  <a:schemeClr val="accent6">
                    <a:lumMod val="75000"/>
                  </a:schemeClr>
                </a:solidFill>
              </a:rPr>
              <a:t>；如需咨询申报业务办理相关问题，可拨打业务咨询电话</a:t>
            </a:r>
            <a:r>
              <a:rPr lang="en-US" altLang="zh-CN" sz="1400" b="1" dirty="0">
                <a:solidFill>
                  <a:schemeClr val="accent6">
                    <a:lumMod val="75000"/>
                  </a:schemeClr>
                </a:solidFill>
              </a:rPr>
              <a:t>010-55528871</a:t>
            </a:r>
            <a:r>
              <a:rPr lang="zh-CN" altLang="en-US" sz="1400" b="1" dirty="0">
                <a:solidFill>
                  <a:schemeClr val="accent6">
                    <a:lumMod val="75000"/>
                  </a:schemeClr>
                </a:solidFill>
              </a:rPr>
              <a:t>。”</a:t>
            </a:r>
            <a:endParaRPr lang="zh-CN" altLang="en-US" sz="1400" b="1" dirty="0">
              <a:solidFill>
                <a:schemeClr val="accent6">
                  <a:lumMod val="75000"/>
                </a:schemeClr>
              </a:solidFill>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892780"/>
            <a:ext cx="12192000" cy="5410200"/>
          </a:xfrm>
          <a:prstGeom prst="rect">
            <a:avLst/>
          </a:prstGeom>
        </p:spPr>
      </p:pic>
      <p:sp>
        <p:nvSpPr>
          <p:cNvPr id="2" name="圆角矩形标注 38"/>
          <p:cNvSpPr/>
          <p:nvPr/>
        </p:nvSpPr>
        <p:spPr>
          <a:xfrm>
            <a:off x="4557091" y="1078395"/>
            <a:ext cx="6102626" cy="980347"/>
          </a:xfrm>
          <a:prstGeom prst="wedgeRoundRectCallout">
            <a:avLst>
              <a:gd name="adj1" fmla="val -53778"/>
              <a:gd name="adj2" fmla="val 85167"/>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en-US" altLang="zh-CN" sz="1400" b="1" dirty="0">
                <a:solidFill>
                  <a:srgbClr val="FF0000"/>
                </a:solidFill>
                <a:latin typeface="Verdana" panose="020B0604030504040204" pitchFamily="34" charset="0"/>
              </a:rPr>
              <a:t>3.</a:t>
            </a:r>
            <a:r>
              <a:rPr lang="zh-CN" altLang="en-US" sz="1400" b="1" dirty="0">
                <a:solidFill>
                  <a:srgbClr val="FF0000"/>
                </a:solidFill>
                <a:latin typeface="Verdana" panose="020B0604030504040204" pitchFamily="34" charset="0"/>
              </a:rPr>
              <a:t>输入查询条件查询到要申报的产品</a:t>
            </a:r>
            <a:endParaRPr lang="en-US" altLang="zh-CN" sz="1400" b="1" dirty="0">
              <a:solidFill>
                <a:srgbClr val="FF0000"/>
              </a:solidFill>
              <a:latin typeface="Verdana" panose="020B0604030504040204" pitchFamily="34" charset="0"/>
            </a:endParaRPr>
          </a:p>
          <a:p>
            <a:r>
              <a:rPr lang="zh-CN" altLang="en-US" sz="1400" b="1" dirty="0">
                <a:solidFill>
                  <a:srgbClr val="FF0000"/>
                </a:solidFill>
                <a:latin typeface="Verdana" panose="020B0604030504040204" pitchFamily="34" charset="0"/>
              </a:rPr>
              <a:t>①常规药品及绿色通道药品挂网申报从国家医保编码库中选择产品申报；</a:t>
            </a:r>
            <a:endParaRPr lang="en-US" altLang="zh-CN" sz="1400" b="1" dirty="0">
              <a:solidFill>
                <a:srgbClr val="FF0000"/>
              </a:solidFill>
              <a:latin typeface="Verdana" panose="020B0604030504040204" pitchFamily="34" charset="0"/>
            </a:endParaRPr>
          </a:p>
          <a:p>
            <a:r>
              <a:rPr lang="zh-CN" altLang="en-US" sz="1400" b="1" dirty="0">
                <a:solidFill>
                  <a:srgbClr val="FF0000"/>
                </a:solidFill>
                <a:latin typeface="Verdana" panose="020B0604030504040204" pitchFamily="34" charset="0"/>
              </a:rPr>
              <a:t>②已挂网药品价格变更从本单位挂网产品列表中选择产品申报；</a:t>
            </a:r>
          </a:p>
        </p:txBody>
      </p:sp>
      <p:sp>
        <p:nvSpPr>
          <p:cNvPr id="3" name="矩形: 圆角 2"/>
          <p:cNvSpPr/>
          <p:nvPr/>
        </p:nvSpPr>
        <p:spPr>
          <a:xfrm>
            <a:off x="2335212" y="2462815"/>
            <a:ext cx="9201006" cy="704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圆角 9"/>
          <p:cNvSpPr/>
          <p:nvPr/>
        </p:nvSpPr>
        <p:spPr>
          <a:xfrm>
            <a:off x="2058121" y="3948197"/>
            <a:ext cx="40163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圆角矩形标注 38"/>
          <p:cNvSpPr/>
          <p:nvPr/>
        </p:nvSpPr>
        <p:spPr>
          <a:xfrm>
            <a:off x="2596324" y="4501183"/>
            <a:ext cx="1995554" cy="552866"/>
          </a:xfrm>
          <a:prstGeom prst="wedgeRoundRectCallout">
            <a:avLst>
              <a:gd name="adj1" fmla="val -55521"/>
              <a:gd name="adj2" fmla="val -94988"/>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4.</a:t>
            </a:r>
            <a:r>
              <a:rPr lang="zh-CN" altLang="en-US" sz="1400" b="1" dirty="0">
                <a:solidFill>
                  <a:srgbClr val="FF0000"/>
                </a:solidFill>
                <a:latin typeface="Verdana" panose="020B0604030504040204" pitchFamily="34" charset="0"/>
              </a:rPr>
              <a:t>选中需要申报的产品</a:t>
            </a:r>
          </a:p>
        </p:txBody>
      </p:sp>
      <p:sp>
        <p:nvSpPr>
          <p:cNvPr id="20487" name="文本框 25"/>
          <p:cNvSpPr txBox="1"/>
          <p:nvPr/>
        </p:nvSpPr>
        <p:spPr>
          <a:xfrm>
            <a:off x="828675" y="149225"/>
            <a:ext cx="5337175" cy="521970"/>
          </a:xfrm>
          <a:prstGeom prst="rect">
            <a:avLst/>
          </a:prstGeom>
          <a:noFill/>
          <a:ln w="9525">
            <a:noFill/>
          </a:ln>
        </p:spPr>
        <p:txBody>
          <a:bodyPr>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
        <p:nvSpPr>
          <p:cNvPr id="9" name="矩形: 圆角 9"/>
          <p:cNvSpPr/>
          <p:nvPr/>
        </p:nvSpPr>
        <p:spPr>
          <a:xfrm>
            <a:off x="10727797" y="5942761"/>
            <a:ext cx="40163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圆角矩形标注 38"/>
          <p:cNvSpPr/>
          <p:nvPr/>
        </p:nvSpPr>
        <p:spPr>
          <a:xfrm>
            <a:off x="8140148" y="5182219"/>
            <a:ext cx="1926473" cy="514350"/>
          </a:xfrm>
          <a:prstGeom prst="wedgeRoundRectCallout">
            <a:avLst>
              <a:gd name="adj1" fmla="val 84388"/>
              <a:gd name="adj2" fmla="val 90549"/>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5.</a:t>
            </a:r>
            <a:r>
              <a:rPr lang="zh-CN" altLang="en-US" sz="1400" b="1" dirty="0">
                <a:solidFill>
                  <a:srgbClr val="FF0000"/>
                </a:solidFill>
                <a:latin typeface="Verdana" panose="020B0604030504040204" pitchFamily="34" charset="0"/>
              </a:rPr>
              <a:t>点击“确定”按钮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99503"/>
            <a:ext cx="12192000" cy="4858993"/>
          </a:xfrm>
          <a:prstGeom prst="rect">
            <a:avLst/>
          </a:prstGeom>
        </p:spPr>
      </p:pic>
      <p:sp>
        <p:nvSpPr>
          <p:cNvPr id="8" name="矩形: 圆角 7"/>
          <p:cNvSpPr/>
          <p:nvPr/>
        </p:nvSpPr>
        <p:spPr>
          <a:xfrm>
            <a:off x="11362926" y="3097985"/>
            <a:ext cx="236436" cy="2586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圆角矩形标注 38"/>
          <p:cNvSpPr/>
          <p:nvPr/>
        </p:nvSpPr>
        <p:spPr>
          <a:xfrm>
            <a:off x="9211015" y="2167706"/>
            <a:ext cx="1852826" cy="575209"/>
          </a:xfrm>
          <a:prstGeom prst="wedgeRoundRectCallout">
            <a:avLst>
              <a:gd name="adj1" fmla="val 70146"/>
              <a:gd name="adj2" fmla="val 111678"/>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6.</a:t>
            </a:r>
            <a:r>
              <a:rPr lang="zh-CN" altLang="en-US" sz="1400" b="1" dirty="0">
                <a:solidFill>
                  <a:srgbClr val="FF0000"/>
                </a:solidFill>
                <a:latin typeface="Verdana" panose="020B0604030504040204" pitchFamily="34" charset="0"/>
              </a:rPr>
              <a:t>点击“修改”，进入编辑页面</a:t>
            </a:r>
          </a:p>
        </p:txBody>
      </p:sp>
      <p:sp>
        <p:nvSpPr>
          <p:cNvPr id="21513" name="文本框 25"/>
          <p:cNvSpPr txBox="1"/>
          <p:nvPr/>
        </p:nvSpPr>
        <p:spPr>
          <a:xfrm>
            <a:off x="828675" y="149225"/>
            <a:ext cx="5337175" cy="521970"/>
          </a:xfrm>
          <a:prstGeom prst="rect">
            <a:avLst/>
          </a:prstGeom>
          <a:noFill/>
          <a:ln w="9525">
            <a:noFill/>
          </a:ln>
        </p:spPr>
        <p:txBody>
          <a:bodyPr>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
        <p:nvSpPr>
          <p:cNvPr id="12" name="矩形: 圆角 7"/>
          <p:cNvSpPr/>
          <p:nvPr/>
        </p:nvSpPr>
        <p:spPr>
          <a:xfrm>
            <a:off x="1791732" y="3133760"/>
            <a:ext cx="9070916" cy="1871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圆角矩形标注 38"/>
          <p:cNvSpPr/>
          <p:nvPr/>
        </p:nvSpPr>
        <p:spPr>
          <a:xfrm>
            <a:off x="994337" y="3804420"/>
            <a:ext cx="2587625" cy="527435"/>
          </a:xfrm>
          <a:prstGeom prst="wedgeRoundRectCallout">
            <a:avLst>
              <a:gd name="adj1" fmla="val 51009"/>
              <a:gd name="adj2" fmla="val -132308"/>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zh-CN" altLang="en-US" sz="1400" b="1" dirty="0">
                <a:solidFill>
                  <a:srgbClr val="FF0000"/>
                </a:solidFill>
                <a:latin typeface="Verdana" panose="020B0604030504040204" pitchFamily="34" charset="0"/>
              </a:rPr>
              <a:t>选择申报的产品出现在列表中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811934"/>
            <a:ext cx="12192000" cy="5695950"/>
            <a:chOff x="0" y="811934"/>
            <a:chExt cx="12192000" cy="5695950"/>
          </a:xfrm>
        </p:grpSpPr>
        <p:pic>
          <p:nvPicPr>
            <p:cNvPr id="2" name="图片 1"/>
            <p:cNvPicPr>
              <a:picLocks noChangeAspect="1"/>
            </p:cNvPicPr>
            <p:nvPr/>
          </p:nvPicPr>
          <p:blipFill>
            <a:blip r:embed="rId2"/>
            <a:stretch>
              <a:fillRect/>
            </a:stretch>
          </p:blipFill>
          <p:spPr>
            <a:xfrm>
              <a:off x="0" y="811934"/>
              <a:ext cx="12192000" cy="5695950"/>
            </a:xfrm>
            <a:prstGeom prst="rect">
              <a:avLst/>
            </a:prstGeom>
          </p:spPr>
        </p:pic>
        <p:pic>
          <p:nvPicPr>
            <p:cNvPr id="6" name="图片 5"/>
            <p:cNvPicPr>
              <a:picLocks noChangeAspect="1"/>
            </p:cNvPicPr>
            <p:nvPr/>
          </p:nvPicPr>
          <p:blipFill>
            <a:blip r:embed="rId3"/>
            <a:stretch>
              <a:fillRect/>
            </a:stretch>
          </p:blipFill>
          <p:spPr>
            <a:xfrm>
              <a:off x="1533236" y="1432055"/>
              <a:ext cx="10566400" cy="229013"/>
            </a:xfrm>
            <a:prstGeom prst="rect">
              <a:avLst/>
            </a:prstGeom>
          </p:spPr>
        </p:pic>
      </p:grpSp>
      <p:sp>
        <p:nvSpPr>
          <p:cNvPr id="5" name="矩形: 圆角 4"/>
          <p:cNvSpPr/>
          <p:nvPr/>
        </p:nvSpPr>
        <p:spPr>
          <a:xfrm>
            <a:off x="6688690" y="5275181"/>
            <a:ext cx="2570370" cy="289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9" name="圆角矩形标注 38"/>
          <p:cNvSpPr/>
          <p:nvPr/>
        </p:nvSpPr>
        <p:spPr>
          <a:xfrm>
            <a:off x="7866029" y="3957284"/>
            <a:ext cx="2485710" cy="899053"/>
          </a:xfrm>
          <a:prstGeom prst="wedgeRoundRectCallout">
            <a:avLst>
              <a:gd name="adj1" fmla="val -65808"/>
              <a:gd name="adj2" fmla="val 89753"/>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zh-CN" altLang="en-US" sz="1400" b="1" dirty="0">
                <a:solidFill>
                  <a:srgbClr val="FF0000"/>
                </a:solidFill>
                <a:latin typeface="Verdana" panose="020B0604030504040204" pitchFamily="34" charset="0"/>
              </a:rPr>
              <a:t>如一个国家医保编码有多个生产企业，此处只可填写其中一个生产企业，其他生产企业可以再次申报</a:t>
            </a:r>
          </a:p>
        </p:txBody>
      </p:sp>
      <p:sp>
        <p:nvSpPr>
          <p:cNvPr id="3" name="文本框 2"/>
          <p:cNvSpPr txBox="1"/>
          <p:nvPr/>
        </p:nvSpPr>
        <p:spPr>
          <a:xfrm>
            <a:off x="359410" y="172085"/>
            <a:ext cx="6096000" cy="521970"/>
          </a:xfrm>
          <a:prstGeom prst="rect">
            <a:avLst/>
          </a:prstGeom>
          <a:noFill/>
        </p:spPr>
        <p:txBody>
          <a:bodyPr wrap="square" rtlCol="0" anchor="t">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mn-ea"/>
              </a:rPr>
              <a:t>产品</a:t>
            </a:r>
            <a:r>
              <a:rPr lang="en-US" altLang="zh-CN" sz="2800" b="1" dirty="0">
                <a:solidFill>
                  <a:schemeClr val="bg1"/>
                </a:solidFill>
                <a:latin typeface="微软雅黑" panose="020B0503020204020204" pitchFamily="34" charset="-122"/>
                <a:ea typeface="微软雅黑" panose="020B0503020204020204" pitchFamily="34" charset="-122"/>
                <a:sym typeface="+mn-ea"/>
              </a:rPr>
              <a:t>/</a:t>
            </a:r>
            <a:r>
              <a:rPr lang="zh-CN" altLang="en-US" sz="2800" b="1" dirty="0">
                <a:solidFill>
                  <a:schemeClr val="bg1"/>
                </a:solidFill>
                <a:latin typeface="微软雅黑" panose="020B0503020204020204" pitchFamily="34" charset="-122"/>
                <a:ea typeface="微软雅黑" panose="020B0503020204020204" pitchFamily="34" charset="-122"/>
                <a:sym typeface="+mn-ea"/>
              </a:rPr>
              <a:t>价格申报（试运行）</a:t>
            </a:r>
          </a:p>
        </p:txBody>
      </p:sp>
      <p:sp>
        <p:nvSpPr>
          <p:cNvPr id="7" name="矩形: 圆角 6"/>
          <p:cNvSpPr/>
          <p:nvPr/>
        </p:nvSpPr>
        <p:spPr>
          <a:xfrm>
            <a:off x="1410619" y="4627417"/>
            <a:ext cx="5044791" cy="9368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圆角矩形标注 38"/>
          <p:cNvSpPr/>
          <p:nvPr/>
        </p:nvSpPr>
        <p:spPr>
          <a:xfrm>
            <a:off x="3407410" y="3659909"/>
            <a:ext cx="2797073" cy="674663"/>
          </a:xfrm>
          <a:prstGeom prst="wedgeRoundRectCallout">
            <a:avLst>
              <a:gd name="adj1" fmla="val -65808"/>
              <a:gd name="adj2" fmla="val 89753"/>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r>
              <a:rPr lang="en-US" altLang="zh-CN" sz="1400" b="1" dirty="0">
                <a:solidFill>
                  <a:srgbClr val="FF0000"/>
                </a:solidFill>
                <a:latin typeface="Verdana" panose="020B0604030504040204" pitchFamily="34" charset="0"/>
              </a:rPr>
              <a:t>7</a:t>
            </a:r>
            <a:r>
              <a:rPr lang="zh-CN" altLang="en-US" sz="1400" b="1" dirty="0">
                <a:solidFill>
                  <a:srgbClr val="FF0000"/>
                </a:solidFill>
                <a:latin typeface="Verdana" panose="020B0604030504040204" pitchFamily="34" charset="0"/>
              </a:rPr>
              <a:t>、按照页面提示内容选择填写相关内容</a:t>
            </a:r>
          </a:p>
        </p:txBody>
      </p:sp>
      <p:sp>
        <p:nvSpPr>
          <p:cNvPr id="12" name="矩形: 圆角 6"/>
          <p:cNvSpPr/>
          <p:nvPr/>
        </p:nvSpPr>
        <p:spPr>
          <a:xfrm>
            <a:off x="1410619" y="5682111"/>
            <a:ext cx="6855925" cy="5476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圆角矩形标注 38"/>
          <p:cNvSpPr/>
          <p:nvPr/>
        </p:nvSpPr>
        <p:spPr>
          <a:xfrm>
            <a:off x="9259059" y="5818253"/>
            <a:ext cx="2742441" cy="899053"/>
          </a:xfrm>
          <a:prstGeom prst="wedgeRoundRectCallout">
            <a:avLst>
              <a:gd name="adj1" fmla="val -92733"/>
              <a:gd name="adj2" fmla="val -45247"/>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8</a:t>
            </a:r>
            <a:r>
              <a:rPr lang="zh-CN" altLang="en-US" sz="1400" b="1" dirty="0">
                <a:solidFill>
                  <a:srgbClr val="FF0000"/>
                </a:solidFill>
                <a:latin typeface="Verdana" panose="020B0604030504040204" pitchFamily="34" charset="0"/>
              </a:rPr>
              <a:t>、选择是否为“参比制剂”“通过一致性评价”，并上传有效证明文件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811934"/>
            <a:ext cx="12192000" cy="5695950"/>
            <a:chOff x="0" y="811934"/>
            <a:chExt cx="12192000" cy="5695950"/>
          </a:xfrm>
        </p:grpSpPr>
        <p:pic>
          <p:nvPicPr>
            <p:cNvPr id="2" name="图片 1"/>
            <p:cNvPicPr>
              <a:picLocks noChangeAspect="1"/>
            </p:cNvPicPr>
            <p:nvPr/>
          </p:nvPicPr>
          <p:blipFill>
            <a:blip r:embed="rId2"/>
            <a:stretch>
              <a:fillRect/>
            </a:stretch>
          </p:blipFill>
          <p:spPr>
            <a:xfrm>
              <a:off x="0" y="811934"/>
              <a:ext cx="12192000" cy="5695950"/>
            </a:xfrm>
            <a:prstGeom prst="rect">
              <a:avLst/>
            </a:prstGeom>
          </p:spPr>
        </p:pic>
        <p:pic>
          <p:nvPicPr>
            <p:cNvPr id="6" name="图片 5"/>
            <p:cNvPicPr>
              <a:picLocks noChangeAspect="1"/>
            </p:cNvPicPr>
            <p:nvPr/>
          </p:nvPicPr>
          <p:blipFill>
            <a:blip r:embed="rId3"/>
            <a:stretch>
              <a:fillRect/>
            </a:stretch>
          </p:blipFill>
          <p:spPr>
            <a:xfrm>
              <a:off x="1533236" y="1432055"/>
              <a:ext cx="10566400" cy="229013"/>
            </a:xfrm>
            <a:prstGeom prst="rect">
              <a:avLst/>
            </a:prstGeom>
          </p:spPr>
        </p:pic>
      </p:grpSp>
      <p:sp>
        <p:nvSpPr>
          <p:cNvPr id="3" name="文本框 2"/>
          <p:cNvSpPr txBox="1"/>
          <p:nvPr/>
        </p:nvSpPr>
        <p:spPr>
          <a:xfrm>
            <a:off x="359410" y="172085"/>
            <a:ext cx="6096000" cy="521970"/>
          </a:xfrm>
          <a:prstGeom prst="rect">
            <a:avLst/>
          </a:prstGeom>
          <a:noFill/>
        </p:spPr>
        <p:txBody>
          <a:bodyPr wrap="square" rtlCol="0" anchor="t">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sym typeface="+mn-ea"/>
              </a:rPr>
              <a:t>产品</a:t>
            </a:r>
            <a:r>
              <a:rPr lang="en-US" altLang="zh-CN" sz="2800" b="1" dirty="0">
                <a:solidFill>
                  <a:schemeClr val="bg1"/>
                </a:solidFill>
                <a:latin typeface="微软雅黑" panose="020B0503020204020204" pitchFamily="34" charset="-122"/>
                <a:ea typeface="微软雅黑" panose="020B0503020204020204" pitchFamily="34" charset="-122"/>
                <a:sym typeface="+mn-ea"/>
              </a:rPr>
              <a:t>/</a:t>
            </a:r>
            <a:r>
              <a:rPr lang="zh-CN" altLang="en-US" sz="2800" b="1" dirty="0">
                <a:solidFill>
                  <a:schemeClr val="bg1"/>
                </a:solidFill>
                <a:latin typeface="微软雅黑" panose="020B0503020204020204" pitchFamily="34" charset="-122"/>
                <a:ea typeface="微软雅黑" panose="020B0503020204020204" pitchFamily="34" charset="-122"/>
                <a:sym typeface="+mn-ea"/>
              </a:rPr>
              <a:t>价格申报（试运行）</a:t>
            </a:r>
          </a:p>
        </p:txBody>
      </p:sp>
      <p:sp>
        <p:nvSpPr>
          <p:cNvPr id="15" name="矩形: 圆角 6"/>
          <p:cNvSpPr/>
          <p:nvPr/>
        </p:nvSpPr>
        <p:spPr>
          <a:xfrm>
            <a:off x="4969164" y="5982217"/>
            <a:ext cx="822036" cy="5256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圆角矩形标注 38"/>
          <p:cNvSpPr/>
          <p:nvPr/>
        </p:nvSpPr>
        <p:spPr>
          <a:xfrm>
            <a:off x="5501405" y="4663028"/>
            <a:ext cx="3158501" cy="902232"/>
          </a:xfrm>
          <a:prstGeom prst="wedgeRoundRectCallout">
            <a:avLst>
              <a:gd name="adj1" fmla="val -46073"/>
              <a:gd name="adj2" fmla="val 93785"/>
              <a:gd name="adj3" fmla="val 16667"/>
            </a:avLst>
          </a:prstGeom>
          <a:solidFill>
            <a:srgbClr val="FFFFFF"/>
          </a:solidFill>
          <a:ln w="9525" cap="flat" cmpd="sng">
            <a:solidFill>
              <a:srgbClr val="FF0000"/>
            </a:solidFill>
            <a:prstDash val="solid"/>
            <a:round/>
            <a:headEnd type="none" w="med" len="med"/>
            <a:tailEnd type="none" w="med" len="med"/>
          </a:ln>
        </p:spPr>
        <p:txBody>
          <a:bodyPr anchor="ctr" anchorCtr="0"/>
          <a:lstStyle/>
          <a:p>
            <a:pPr algn="ctr"/>
            <a:r>
              <a:rPr lang="en-US" altLang="zh-CN" sz="1400" b="1" dirty="0">
                <a:solidFill>
                  <a:srgbClr val="FF0000"/>
                </a:solidFill>
                <a:latin typeface="Verdana" panose="020B0604030504040204" pitchFamily="34" charset="0"/>
              </a:rPr>
              <a:t>9. </a:t>
            </a:r>
            <a:r>
              <a:rPr lang="zh-CN" altLang="en-US" sz="1400" b="1" dirty="0">
                <a:solidFill>
                  <a:srgbClr val="FF0000"/>
                </a:solidFill>
                <a:latin typeface="Verdana" panose="020B0604030504040204" pitchFamily="34" charset="0"/>
              </a:rPr>
              <a:t>点击“获取价格”，</a:t>
            </a:r>
            <a:r>
              <a:rPr lang="zh-CN" altLang="en-US" sz="1400" b="1" dirty="0">
                <a:solidFill>
                  <a:srgbClr val="00B0F0"/>
                </a:solidFill>
                <a:latin typeface="Verdana" panose="020B0604030504040204" pitchFamily="34" charset="0"/>
              </a:rPr>
              <a:t>页面下方</a:t>
            </a:r>
            <a:r>
              <a:rPr lang="zh-CN" altLang="en-US" sz="1400" b="1" dirty="0">
                <a:solidFill>
                  <a:srgbClr val="FF0000"/>
                </a:solidFill>
                <a:latin typeface="Verdana" panose="020B0604030504040204" pitchFamily="34" charset="0"/>
              </a:rPr>
              <a:t>将按照产品基础信息自动计算相应价格并展示</a:t>
            </a:r>
            <a:r>
              <a:rPr lang="zh-CN" altLang="zh-CN" sz="1400" b="1" dirty="0">
                <a:solidFill>
                  <a:srgbClr val="FF0000"/>
                </a:solidFill>
                <a:latin typeface="Verdana" panose="020B0604030504040204" pitchFamily="34" charset="0"/>
              </a:rPr>
              <a:t>符合条件的限价</a:t>
            </a:r>
            <a:r>
              <a:rPr lang="zh-CN" altLang="en-US" sz="1400" b="1" dirty="0">
                <a:solidFill>
                  <a:srgbClr val="FF0000"/>
                </a:solidFill>
                <a:latin typeface="Verdana" panose="020B0604030504040204" pitchFamily="34" charset="0"/>
              </a:rPr>
              <a:t>内容</a:t>
            </a:r>
          </a:p>
        </p:txBody>
      </p:sp>
    </p:spTree>
    <p:extLst>
      <p:ext uri="{BB962C8B-B14F-4D97-AF65-F5344CB8AC3E}">
        <p14:creationId xmlns:p14="http://schemas.microsoft.com/office/powerpoint/2010/main" val="419810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671594"/>
            <a:ext cx="12192000" cy="5821570"/>
          </a:xfrm>
          <a:prstGeom prst="rect">
            <a:avLst/>
          </a:prstGeom>
        </p:spPr>
      </p:pic>
      <p:sp>
        <p:nvSpPr>
          <p:cNvPr id="22533" name="文本框 25"/>
          <p:cNvSpPr txBox="1"/>
          <p:nvPr/>
        </p:nvSpPr>
        <p:spPr>
          <a:xfrm>
            <a:off x="828675" y="149225"/>
            <a:ext cx="6413954" cy="523220"/>
          </a:xfrm>
          <a:prstGeom prst="rect">
            <a:avLst/>
          </a:prstGeom>
          <a:noFill/>
          <a:ln w="9525">
            <a:noFill/>
          </a:ln>
        </p:spPr>
        <p:txBody>
          <a:bodyPr wrap="squar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
        <p:nvSpPr>
          <p:cNvPr id="8" name="矩形: 圆角 4"/>
          <p:cNvSpPr/>
          <p:nvPr/>
        </p:nvSpPr>
        <p:spPr>
          <a:xfrm>
            <a:off x="4932219" y="1413932"/>
            <a:ext cx="822036" cy="3704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箭头连接符 13"/>
          <p:cNvCxnSpPr/>
          <p:nvPr/>
        </p:nvCxnSpPr>
        <p:spPr>
          <a:xfrm>
            <a:off x="5292436" y="1784420"/>
            <a:ext cx="0" cy="1562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08891"/>
            <a:ext cx="12192000" cy="5791200"/>
          </a:xfrm>
          <a:prstGeom prst="rect">
            <a:avLst/>
          </a:prstGeom>
        </p:spPr>
      </p:pic>
      <p:sp>
        <p:nvSpPr>
          <p:cNvPr id="22533" name="文本框 25"/>
          <p:cNvSpPr txBox="1"/>
          <p:nvPr/>
        </p:nvSpPr>
        <p:spPr>
          <a:xfrm>
            <a:off x="468457" y="90701"/>
            <a:ext cx="6413954" cy="523220"/>
          </a:xfrm>
          <a:prstGeom prst="rect">
            <a:avLst/>
          </a:prstGeom>
          <a:noFill/>
          <a:ln w="9525">
            <a:noFill/>
          </a:ln>
        </p:spPr>
        <p:txBody>
          <a:bodyPr wrap="squar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产品</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价格申报（试运行）</a:t>
            </a:r>
          </a:p>
        </p:txBody>
      </p:sp>
    </p:spTree>
    <p:extLst>
      <p:ext uri="{BB962C8B-B14F-4D97-AF65-F5344CB8AC3E}">
        <p14:creationId xmlns:p14="http://schemas.microsoft.com/office/powerpoint/2010/main" val="2382678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E5N2UwM2RmZTk2NzlkMGQ5NWI2YTU1ZjNiMzc5YjU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535</Words>
  <Application>Microsoft Office PowerPoint</Application>
  <PresentationFormat>宽屏</PresentationFormat>
  <Paragraphs>42</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5</vt:i4>
      </vt:variant>
      <vt:variant>
        <vt:lpstr>幻灯片标题</vt:lpstr>
      </vt:variant>
      <vt:variant>
        <vt:i4>14</vt:i4>
      </vt:variant>
    </vt:vector>
  </HeadingPairs>
  <TitlesOfParts>
    <vt:vector size="24" baseType="lpstr">
      <vt:lpstr>微软雅黑</vt:lpstr>
      <vt:lpstr>Arial</vt:lpstr>
      <vt:lpstr>Calibri</vt:lpstr>
      <vt:lpstr>Calibri Light</vt:lpstr>
      <vt:lpstr>Verdana</vt:lpstr>
      <vt:lpstr>Office 主题</vt:lpstr>
      <vt:lpstr>1_自定义设计方案</vt:lpstr>
      <vt:lpstr>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www.dadighost.com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YXL</dc:creator>
  <cp:lastModifiedBy>海超 刘</cp:lastModifiedBy>
  <cp:revision>709</cp:revision>
  <dcterms:created xsi:type="dcterms:W3CDTF">2017-12-20T16:14:00Z</dcterms:created>
  <dcterms:modified xsi:type="dcterms:W3CDTF">2026-05-21T11:17:25Z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47620800EAF645C9AD60F66B5378F21B_12</vt:lpwstr>
  </property>
</Properties>
</file>